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65" r:id="rId5"/>
    <p:sldId id="266" r:id="rId6"/>
    <p:sldId id="268" r:id="rId7"/>
    <p:sldId id="272" r:id="rId8"/>
    <p:sldId id="269" r:id="rId9"/>
    <p:sldId id="270" r:id="rId10"/>
    <p:sldId id="267" r:id="rId11"/>
    <p:sldId id="27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4"/>
    <p:restoredTop sz="94626"/>
  </p:normalViewPr>
  <p:slideViewPr>
    <p:cSldViewPr>
      <p:cViewPr>
        <p:scale>
          <a:sx n="116" d="100"/>
          <a:sy n="116" d="100"/>
        </p:scale>
        <p:origin x="136" y="-1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jpg"/><Relationship Id="rId5" Type="http://schemas.openxmlformats.org/officeDocument/2006/relationships/image" Target="../media/image11.jpg"/><Relationship Id="rId6" Type="http://schemas.openxmlformats.org/officeDocument/2006/relationships/image" Target="../media/image12.jpg"/><Relationship Id="rId7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esimciyiz.com/images/3190267450446987439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293096"/>
            <a:ext cx="2788391" cy="213590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3" name="Прямоугольник 2"/>
          <p:cNvSpPr/>
          <p:nvPr/>
        </p:nvSpPr>
        <p:spPr>
          <a:xfrm>
            <a:off x="1043608" y="764704"/>
            <a:ext cx="7128792" cy="244827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Inflate">
              <a:avLst>
                <a:gd name="adj" fmla="val 4024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Дидактическое пособие </a:t>
            </a:r>
          </a:p>
          <a:p>
            <a:pPr algn="ctr"/>
            <a:r>
              <a:rPr lang="ru-RU" sz="5400" b="1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«Огород круглый год»</a:t>
            </a:r>
            <a:endParaRPr lang="ru-RU" sz="5400" b="1" cap="none" spc="0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9458" name="Picture 2" descr="http://s4.pic4you.ru/y2014/10-31/12216/46884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852936"/>
            <a:ext cx="4762500" cy="326707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4860032" y="3726895"/>
            <a:ext cx="2936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FF0000"/>
                </a:solidFill>
              </a:rPr>
              <a:t>Подготовил воспитатель:</a:t>
            </a:r>
          </a:p>
          <a:p>
            <a:pPr algn="r"/>
            <a:r>
              <a:rPr lang="ru-RU" dirty="0" smtClean="0">
                <a:solidFill>
                  <a:srgbClr val="FF0000"/>
                </a:solidFill>
              </a:rPr>
              <a:t>Евсеева А.В.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7664" y="908720"/>
            <a:ext cx="48087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Дидактическое пособие</a:t>
            </a:r>
          </a:p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«Огород круглый год»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2060848"/>
            <a:ext cx="4119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430" y="3724213"/>
            <a:ext cx="3231724" cy="2423793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358" y="3731212"/>
            <a:ext cx="3290103" cy="2467577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670364"/>
            <a:ext cx="3312368" cy="2053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61433"/>
            <a:ext cx="4248472" cy="3186354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780928"/>
            <a:ext cx="4032448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42328" y="764704"/>
            <a:ext cx="438549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Использованные </a:t>
            </a:r>
            <a:endParaRPr lang="ru-RU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инструменты и материалы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1745852"/>
            <a:ext cx="600619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B050"/>
                </a:solidFill>
              </a:rPr>
              <a:t>ткани разной текстуры, и </a:t>
            </a:r>
            <a:r>
              <a:rPr lang="ru-RU" sz="2000" b="1" dirty="0" smtClean="0">
                <a:solidFill>
                  <a:srgbClr val="00B050"/>
                </a:solidFill>
              </a:rPr>
              <a:t>цвета</a:t>
            </a:r>
            <a:r>
              <a:rPr lang="ru-RU" sz="2000" b="1" dirty="0">
                <a:solidFill>
                  <a:srgbClr val="00B050"/>
                </a:solidFill>
              </a:rPr>
              <a:t>, </a:t>
            </a:r>
            <a:r>
              <a:rPr lang="ru-RU" sz="2000" b="1" dirty="0" smtClean="0">
                <a:solidFill>
                  <a:srgbClr val="00B050"/>
                </a:solidFill>
              </a:rPr>
              <a:t>швейная машинка, </a:t>
            </a: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линейка</a:t>
            </a:r>
            <a:r>
              <a:rPr lang="ru-RU" sz="2000" b="1" dirty="0">
                <a:solidFill>
                  <a:srgbClr val="00B050"/>
                </a:solidFill>
              </a:rPr>
              <a:t>, игла, нитки зеленого и черного </a:t>
            </a:r>
            <a:r>
              <a:rPr lang="ru-RU" sz="2000" b="1" dirty="0" smtClean="0">
                <a:solidFill>
                  <a:srgbClr val="00B050"/>
                </a:solidFill>
              </a:rPr>
              <a:t>цветов,</a:t>
            </a: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поролон, ножницы, предметы для декорирования </a:t>
            </a: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(приобретенные в магазине « Все для творчество»)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937" y="3136615"/>
            <a:ext cx="2664296" cy="1772968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500" y="3103662"/>
            <a:ext cx="1864295" cy="2269553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309" y="2996952"/>
            <a:ext cx="1708556" cy="1708556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71" y="4909583"/>
            <a:ext cx="1900513" cy="1135298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672" y="4600300"/>
            <a:ext cx="1545829" cy="154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364892"/>
            <a:ext cx="5472608" cy="36461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892390"/>
            <a:ext cx="3654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B050"/>
                </a:solidFill>
              </a:rPr>
              <a:t>Картотека игр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4847970"/>
            <a:ext cx="64087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00B050"/>
              </a:solidFill>
              <a:ea typeface="Times New Roman" charset="0"/>
            </a:endParaRPr>
          </a:p>
          <a:p>
            <a:r>
              <a:rPr lang="ru-RU" sz="2400" b="1" dirty="0" smtClean="0">
                <a:solidFill>
                  <a:srgbClr val="00B050"/>
                </a:solidFill>
                <a:ea typeface="Times New Roman" charset="0"/>
              </a:rPr>
              <a:t>Играя , </a:t>
            </a:r>
            <a:r>
              <a:rPr lang="ru-RU" sz="2400" b="1" dirty="0">
                <a:solidFill>
                  <a:srgbClr val="00B050"/>
                </a:solidFill>
                <a:ea typeface="Times New Roman" charset="0"/>
              </a:rPr>
              <a:t>ребенок </a:t>
            </a:r>
            <a:r>
              <a:rPr lang="ru-RU" sz="2400" b="1" dirty="0" smtClean="0">
                <a:solidFill>
                  <a:srgbClr val="00B050"/>
                </a:solidFill>
                <a:ea typeface="Times New Roman" charset="0"/>
              </a:rPr>
              <a:t>закрепляет названия овощей</a:t>
            </a:r>
            <a:r>
              <a:rPr lang="ru-RU" sz="2400" b="1" dirty="0">
                <a:solidFill>
                  <a:srgbClr val="00B050"/>
                </a:solidFill>
                <a:ea typeface="Times New Roman" charset="0"/>
              </a:rPr>
              <a:t>. </a:t>
            </a:r>
            <a:endParaRPr lang="ru-RU" sz="2400" b="1" dirty="0" smtClean="0">
              <a:solidFill>
                <a:srgbClr val="00B050"/>
              </a:solidFill>
              <a:ea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18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892390"/>
            <a:ext cx="3654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B050"/>
                </a:solidFill>
              </a:rPr>
              <a:t>Картотека игр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4942811"/>
            <a:ext cx="640871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dirty="0" smtClean="0">
              <a:solidFill>
                <a:srgbClr val="00B050"/>
              </a:solidFill>
            </a:endParaRPr>
          </a:p>
          <a:p>
            <a:r>
              <a:rPr lang="ru-RU" sz="2000" b="1" dirty="0" smtClean="0">
                <a:solidFill>
                  <a:srgbClr val="00B050"/>
                </a:solidFill>
                <a:ea typeface="Times New Roman" charset="0"/>
              </a:rPr>
              <a:t>Воспитатель предлагает </a:t>
            </a:r>
            <a:r>
              <a:rPr lang="ru-RU" sz="2000" b="1" dirty="0">
                <a:solidFill>
                  <a:srgbClr val="00B050"/>
                </a:solidFill>
                <a:ea typeface="Times New Roman" charset="0"/>
              </a:rPr>
              <a:t>ребенку отгадать загадки об </a:t>
            </a:r>
            <a:r>
              <a:rPr lang="ru-RU" sz="2000" b="1" dirty="0" smtClean="0">
                <a:solidFill>
                  <a:srgbClr val="00B050"/>
                </a:solidFill>
                <a:ea typeface="Times New Roman" charset="0"/>
              </a:rPr>
              <a:t>овощах</a:t>
            </a:r>
            <a:r>
              <a:rPr lang="ru-RU" sz="2000" b="1" dirty="0" smtClean="0">
                <a:solidFill>
                  <a:srgbClr val="00B050"/>
                </a:solidFill>
              </a:rPr>
              <a:t>, а отгадки разместить на грядке.</a:t>
            </a:r>
            <a:endParaRPr lang="ru-RU" sz="2000" b="1" dirty="0">
              <a:solidFill>
                <a:srgbClr val="00B050"/>
              </a:solidFill>
            </a:endParaRPr>
          </a:p>
          <a:p>
            <a:endParaRPr lang="ru-RU" sz="2000" b="1" dirty="0" smtClean="0">
              <a:solidFill>
                <a:srgbClr val="00B050"/>
              </a:solidFill>
            </a:endParaRPr>
          </a:p>
          <a:p>
            <a:endParaRPr lang="ru-RU" sz="1200" b="1" dirty="0">
              <a:solidFill>
                <a:srgbClr val="00B050"/>
              </a:solidFill>
            </a:endParaRPr>
          </a:p>
          <a:p>
            <a:endParaRPr lang="ru-RU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649" y="1385546"/>
            <a:ext cx="5730639" cy="377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2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332852"/>
            <a:ext cx="5832647" cy="3846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892390"/>
            <a:ext cx="3654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B050"/>
                </a:solidFill>
              </a:rPr>
              <a:t>Картотека игр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4942811"/>
            <a:ext cx="648072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dirty="0" smtClean="0">
              <a:solidFill>
                <a:srgbClr val="00B050"/>
              </a:solidFill>
            </a:endParaRPr>
          </a:p>
          <a:p>
            <a:r>
              <a:rPr lang="ru-RU" sz="2000" b="1" dirty="0">
                <a:solidFill>
                  <a:srgbClr val="00B050"/>
                </a:solidFill>
              </a:rPr>
              <a:t>В</a:t>
            </a:r>
            <a:r>
              <a:rPr lang="ru-RU" sz="2000" b="1" dirty="0" smtClean="0">
                <a:solidFill>
                  <a:srgbClr val="00B050"/>
                </a:solidFill>
              </a:rPr>
              <a:t>оспитатель </a:t>
            </a:r>
            <a:r>
              <a:rPr lang="ru-RU" sz="2000" b="1" dirty="0">
                <a:solidFill>
                  <a:srgbClr val="00B050"/>
                </a:solidFill>
              </a:rPr>
              <a:t>предлагает ребенку выбрать овощи зеленого цвета </a:t>
            </a:r>
            <a:endParaRPr lang="ru-RU" sz="2000" b="1" dirty="0" smtClean="0">
              <a:solidFill>
                <a:srgbClr val="00B050"/>
              </a:solidFill>
              <a:ea typeface="Times New Roman" charset="0"/>
            </a:endParaRPr>
          </a:p>
          <a:p>
            <a:endParaRPr lang="ru-RU" sz="1200" b="1" dirty="0" smtClean="0">
              <a:solidFill>
                <a:srgbClr val="00B050"/>
              </a:solidFill>
            </a:endParaRPr>
          </a:p>
          <a:p>
            <a:endParaRPr lang="ru-RU" sz="1200" b="1" dirty="0">
              <a:solidFill>
                <a:srgbClr val="00B05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7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892390"/>
            <a:ext cx="3654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B050"/>
                </a:solidFill>
              </a:rPr>
              <a:t>Картотека игр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1354055"/>
            <a:ext cx="57894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>
                <a:solidFill>
                  <a:srgbClr val="00B050"/>
                </a:solidFill>
              </a:rPr>
              <a:t>.</a:t>
            </a:r>
            <a:endParaRPr lang="ru-RU" sz="2000" b="1" dirty="0">
              <a:solidFill>
                <a:srgbClr val="00B050"/>
              </a:solidFill>
            </a:endParaRPr>
          </a:p>
          <a:p>
            <a:pPr algn="r"/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4941168"/>
            <a:ext cx="731604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B050"/>
                </a:solidFill>
              </a:rPr>
              <a:t>Д</a:t>
            </a:r>
            <a:r>
              <a:rPr lang="ru-RU" sz="2000" b="1" dirty="0" smtClean="0">
                <a:solidFill>
                  <a:srgbClr val="00B050"/>
                </a:solidFill>
              </a:rPr>
              <a:t>анная </a:t>
            </a:r>
            <a:r>
              <a:rPr lang="ru-RU" sz="2000" b="1" dirty="0">
                <a:solidFill>
                  <a:srgbClr val="00B050"/>
                </a:solidFill>
              </a:rPr>
              <a:t>игра может использоваться для сравнения групп предметов методом приложения. </a:t>
            </a:r>
            <a:r>
              <a:rPr lang="ru-RU" sz="2000" b="1" dirty="0" smtClean="0">
                <a:solidFill>
                  <a:srgbClr val="00B050"/>
                </a:solidFill>
              </a:rPr>
              <a:t>  </a:t>
            </a:r>
          </a:p>
          <a:p>
            <a:pPr algn="ctr"/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354055"/>
            <a:ext cx="5532107" cy="358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2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892390"/>
            <a:ext cx="3654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B050"/>
                </a:solidFill>
              </a:rPr>
              <a:t>Картотека игр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1354055"/>
            <a:ext cx="57894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>
                <a:solidFill>
                  <a:srgbClr val="00B050"/>
                </a:solidFill>
              </a:rPr>
              <a:t>.</a:t>
            </a:r>
            <a:endParaRPr lang="ru-RU" sz="2000" b="1" dirty="0">
              <a:solidFill>
                <a:srgbClr val="00B050"/>
              </a:solidFill>
            </a:endParaRPr>
          </a:p>
          <a:p>
            <a:pPr algn="r"/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4941168"/>
            <a:ext cx="73160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  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547665" y="5420299"/>
            <a:ext cx="6365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B050"/>
                </a:solidFill>
              </a:rPr>
              <a:t>Сажая на грядках овощи, воспитанники могут закреплять расположение предметов в пространстве </a:t>
            </a:r>
          </a:p>
        </p:txBody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57047"/>
            <a:ext cx="6228184" cy="396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5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s4.pic4you.ru/y2014/10-31/12216/46884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1632" y="4517740"/>
            <a:ext cx="2196752" cy="164756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5715000"/>
            <a:ext cx="3658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Times New Roman" charset="0"/>
                <a:ea typeface="Times New Roman" charset="0"/>
                <a:cs typeface="Times New Roman" charset="0"/>
              </a:rPr>
              <a:t>Игра «Назови ласково»</a:t>
            </a:r>
            <a:endParaRPr lang="ru-RU" sz="2000" b="1" dirty="0">
              <a:solidFill>
                <a:srgbClr val="00B05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00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2276872"/>
            <a:ext cx="47525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sz="4000" b="1" dirty="0" smtClean="0">
              <a:solidFill>
                <a:srgbClr val="00B050"/>
              </a:solidFill>
              <a:latin typeface="Times New Roman" charset="0"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ru-RU" sz="4000" b="1" dirty="0">
                <a:solidFill>
                  <a:srgbClr val="00B050"/>
                </a:solidFill>
                <a:latin typeface="Times New Roman" charset="0"/>
                <a:ea typeface="Calibri" charset="0"/>
                <a:cs typeface="Times New Roman" charset="0"/>
              </a:rPr>
              <a:t> </a:t>
            </a:r>
            <a:r>
              <a:rPr lang="ru-RU" sz="4000" b="1" dirty="0" smtClean="0">
                <a:solidFill>
                  <a:srgbClr val="00B050"/>
                </a:solidFill>
                <a:latin typeface="Times New Roman" charset="0"/>
                <a:ea typeface="Calibri" charset="0"/>
                <a:cs typeface="Times New Roman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ru-RU" sz="4000" b="1" dirty="0" smtClean="0">
                <a:solidFill>
                  <a:srgbClr val="00B050"/>
                </a:solidFill>
                <a:latin typeface="Times New Roman" charset="0"/>
                <a:ea typeface="Calibri" charset="0"/>
                <a:cs typeface="Times New Roman" charset="0"/>
              </a:rPr>
              <a:t>    Спасибо</a:t>
            </a:r>
          </a:p>
          <a:p>
            <a:pPr algn="ctr">
              <a:spcAft>
                <a:spcPts val="0"/>
              </a:spcAft>
            </a:pPr>
            <a:r>
              <a:rPr lang="ru-RU" sz="4000" b="1" dirty="0">
                <a:solidFill>
                  <a:srgbClr val="00B050"/>
                </a:solidFill>
                <a:latin typeface="Times New Roman" charset="0"/>
                <a:ea typeface="Calibri" charset="0"/>
                <a:cs typeface="Times New Roman" charset="0"/>
              </a:rPr>
              <a:t> </a:t>
            </a:r>
            <a:r>
              <a:rPr lang="ru-RU" sz="4000" b="1" dirty="0" smtClean="0">
                <a:solidFill>
                  <a:srgbClr val="00B050"/>
                </a:solidFill>
                <a:latin typeface="Times New Roman" charset="0"/>
                <a:ea typeface="Calibri" charset="0"/>
                <a:cs typeface="Times New Roman" charset="0"/>
              </a:rPr>
              <a:t>   </a:t>
            </a:r>
            <a:r>
              <a:rPr lang="ru-RU" sz="4000" b="1" dirty="0">
                <a:solidFill>
                  <a:srgbClr val="00B050"/>
                </a:solidFill>
                <a:latin typeface="Times New Roman" charset="0"/>
                <a:ea typeface="Calibri" charset="0"/>
                <a:cs typeface="Times New Roman" charset="0"/>
              </a:rPr>
              <a:t>за внимание!</a:t>
            </a:r>
            <a:endParaRPr lang="ru-RU" sz="4000" b="1" dirty="0">
              <a:solidFill>
                <a:srgbClr val="00B050"/>
              </a:solidFill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pic>
        <p:nvPicPr>
          <p:cNvPr id="8" name="Picture 2" descr="http://s4.pic4you.ru/y2014/10-31/12216/46884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005064"/>
            <a:ext cx="2880320" cy="216024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99542"/>
            <a:ext cx="5184576" cy="274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70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137</Words>
  <Application>Microsoft Macintosh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Calibri</vt:lpstr>
      <vt:lpstr>Times New Roman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Microsoft Office User</cp:lastModifiedBy>
  <cp:revision>35</cp:revision>
  <dcterms:created xsi:type="dcterms:W3CDTF">2015-01-04T14:01:46Z</dcterms:created>
  <dcterms:modified xsi:type="dcterms:W3CDTF">2019-11-21T05:22:44Z</dcterms:modified>
</cp:coreProperties>
</file>