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72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/>
    <p:restoredTop sz="94554"/>
  </p:normalViewPr>
  <p:slideViewPr>
    <p:cSldViewPr snapToGrid="0" snapToObjects="1">
      <p:cViewPr varScale="1">
        <p:scale>
          <a:sx n="88" d="100"/>
          <a:sy n="88" d="100"/>
        </p:scale>
        <p:origin x="216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5/28/19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5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1.docx"/><Relationship Id="rId4" Type="http://schemas.openxmlformats.org/officeDocument/2006/relationships/image" Target="../media/image2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17.jpe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017487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latin typeface="Bradley Hand" charset="0"/>
                <a:ea typeface="Bradley Hand" charset="0"/>
                <a:cs typeface="Bradley Hand" charset="0"/>
              </a:rPr>
              <a:t>Взаимодействие родителей в подготовительной к школе группе № 7</a:t>
            </a:r>
            <a:endParaRPr lang="ru-RU" sz="4400" b="1" dirty="0">
              <a:latin typeface="Bradley Hand" charset="0"/>
              <a:ea typeface="Bradley Hand" charset="0"/>
              <a:cs typeface="Bradley Hand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680" y="2627086"/>
            <a:ext cx="5362414" cy="437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61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084" y="2783984"/>
            <a:ext cx="5432022" cy="407401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867905" y="30996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0260" algn="ctr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charset="0"/>
                <a:ea typeface="Calibri" charset="0"/>
                <a:cs typeface="Times New Roman" charset="0"/>
              </a:rPr>
              <a:t> </a:t>
            </a:r>
            <a:r>
              <a:rPr lang="ru-RU" sz="2400" dirty="0" smtClean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участие родителей  </a:t>
            </a:r>
            <a:r>
              <a:rPr lang="ru-RU" sz="2400" dirty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в субботниках и обустройстве уличной площадки.</a:t>
            </a:r>
            <a:endParaRPr lang="ru-RU" sz="2400" dirty="0">
              <a:solidFill>
                <a:srgbClr val="00B050"/>
              </a:solidFill>
              <a:effectLst/>
              <a:latin typeface="Bradley Hand" charset="0"/>
              <a:ea typeface="Bradley Hand" charset="0"/>
              <a:cs typeface="Bradley Hand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62" y="1140962"/>
            <a:ext cx="5091326" cy="381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99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46" y="185979"/>
            <a:ext cx="5496732" cy="4122549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878" y="2696705"/>
            <a:ext cx="5548393" cy="41612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5646" y="4777352"/>
            <a:ext cx="51712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Высаживание цветов, выращенных на «оконном огороде»</a:t>
            </a:r>
            <a:endParaRPr lang="ru-RU" sz="2400" dirty="0">
              <a:solidFill>
                <a:srgbClr val="00B050"/>
              </a:solidFill>
              <a:latin typeface="Bradley Hand" charset="0"/>
              <a:ea typeface="Bradley Hand" charset="0"/>
              <a:cs typeface="Bradley Ha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249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32" y="192621"/>
            <a:ext cx="5631051" cy="4223288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55" y="0"/>
            <a:ext cx="3641376" cy="53546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9254" y="5354664"/>
            <a:ext cx="975940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Aft>
                <a:spcPts val="0"/>
              </a:spcAft>
              <a:tabLst>
                <a:tab pos="457200" algn="l"/>
              </a:tabLst>
            </a:pPr>
            <a:r>
              <a:rPr lang="ru-RU" sz="2800" dirty="0" smtClean="0">
                <a:solidFill>
                  <a:schemeClr val="accent2"/>
                </a:solidFill>
                <a:latin typeface="Bradley Hand" charset="0"/>
                <a:ea typeface="Bradley Hand" charset="0"/>
                <a:cs typeface="Bradley Hand" charset="0"/>
              </a:rPr>
              <a:t>Помощь родителей в организации сопровождения детей </a:t>
            </a:r>
          </a:p>
          <a:p>
            <a:pPr marL="342900" lvl="0" indent="-342900" algn="ctr">
              <a:spcAft>
                <a:spcPts val="0"/>
              </a:spcAft>
              <a:tabLst>
                <a:tab pos="457200" algn="l"/>
              </a:tabLst>
            </a:pPr>
            <a:r>
              <a:rPr lang="ru-RU" sz="2800" dirty="0" smtClean="0">
                <a:solidFill>
                  <a:schemeClr val="accent2"/>
                </a:solidFill>
                <a:latin typeface="Bradley Hand" charset="0"/>
                <a:ea typeface="Bradley Hand" charset="0"/>
                <a:cs typeface="Bradley Hand" charset="0"/>
              </a:rPr>
              <a:t>к мемориалу «Книга Памяти»</a:t>
            </a:r>
            <a:endParaRPr lang="ru-RU" sz="2800" dirty="0">
              <a:solidFill>
                <a:schemeClr val="accent2"/>
              </a:solidFill>
              <a:effectLst/>
              <a:latin typeface="Bradley Hand" charset="0"/>
              <a:ea typeface="Bradley Hand" charset="0"/>
              <a:cs typeface="Bradley Ha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05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3831" y="5521545"/>
            <a:ext cx="65402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0000"/>
                </a:solidFill>
                <a:latin typeface="Times New Roman" charset="0"/>
                <a:ea typeface="Calibri" charset="0"/>
              </a:rPr>
              <a:t>  </a:t>
            </a:r>
            <a:r>
              <a:rPr lang="ru-RU" sz="3200" dirty="0" smtClean="0">
                <a:solidFill>
                  <a:srgbClr val="000000"/>
                </a:solidFill>
                <a:latin typeface="Times New Roman" charset="0"/>
                <a:ea typeface="Calibri" charset="0"/>
              </a:rPr>
              <a:t> </a:t>
            </a:r>
            <a:r>
              <a:rPr lang="ru-RU" sz="3200" dirty="0" smtClean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Почтовый ящичек </a:t>
            </a:r>
            <a:r>
              <a:rPr lang="ru-RU" sz="3200" dirty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стал популярностью у родителей</a:t>
            </a:r>
            <a:r>
              <a:rPr lang="ru-RU" sz="3200" dirty="0">
                <a:solidFill>
                  <a:srgbClr val="000000"/>
                </a:solidFill>
                <a:latin typeface="Times New Roman" charset="0"/>
                <a:ea typeface="Calibri" charset="0"/>
              </a:rPr>
              <a:t>. </a:t>
            </a:r>
            <a:endParaRPr lang="ru-RU" sz="3200" dirty="0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23731" y="946744"/>
            <a:ext cx="5086646" cy="3814985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56263" y="738386"/>
            <a:ext cx="5176885" cy="414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0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91373" y="247973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charset="0"/>
                <a:ea typeface="Calibri" charset="0"/>
              </a:rPr>
              <a:t> </a:t>
            </a:r>
            <a:r>
              <a:rPr lang="ru-RU" sz="2000" dirty="0">
                <a:solidFill>
                  <a:schemeClr val="accent2"/>
                </a:solidFill>
                <a:latin typeface="Bradley Hand" charset="0"/>
                <a:ea typeface="Bradley Hand" charset="0"/>
                <a:cs typeface="Bradley Hand" charset="0"/>
              </a:rPr>
              <a:t>родители проявили активность в подготовке </a:t>
            </a:r>
            <a:endParaRPr lang="ru-RU" sz="2000" dirty="0" smtClean="0">
              <a:solidFill>
                <a:schemeClr val="accent2"/>
              </a:solidFill>
              <a:latin typeface="Bradley Hand" charset="0"/>
              <a:ea typeface="Bradley Hand" charset="0"/>
              <a:cs typeface="Bradley Hand" charset="0"/>
            </a:endParaRPr>
          </a:p>
          <a:p>
            <a:pPr algn="ctr"/>
            <a:r>
              <a:rPr lang="ru-RU" sz="2000" dirty="0" smtClean="0">
                <a:solidFill>
                  <a:schemeClr val="accent2"/>
                </a:solidFill>
                <a:latin typeface="Bradley Hand" charset="0"/>
                <a:ea typeface="Bradley Hand" charset="0"/>
                <a:cs typeface="Bradley Hand" charset="0"/>
              </a:rPr>
              <a:t>к </a:t>
            </a:r>
            <a:r>
              <a:rPr lang="ru-RU" sz="2000" dirty="0">
                <a:solidFill>
                  <a:schemeClr val="accent2"/>
                </a:solidFill>
                <a:latin typeface="Bradley Hand" charset="0"/>
                <a:ea typeface="Bradley Hand" charset="0"/>
                <a:cs typeface="Bradley Hand" charset="0"/>
              </a:rPr>
              <a:t>выпускному концерту , украшению зала, подготовке детей, тем самым еще больше сплотились друг другом. 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3473"/>
            <a:ext cx="5713254" cy="462179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900" y="0"/>
            <a:ext cx="4900132" cy="2758698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900" y="2906860"/>
            <a:ext cx="4900132" cy="378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1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247" y="799543"/>
            <a:ext cx="7893803" cy="3226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75"/>
              </a:spcAft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Bradley Hand" charset="0"/>
                <a:ea typeface="Bradley Hand" charset="0"/>
                <a:cs typeface="Bradley Hand" charset="0"/>
              </a:rPr>
              <a:t>В новом учебном году намечены планы : </a:t>
            </a:r>
          </a:p>
          <a:p>
            <a:pPr marL="285750" indent="-285750">
              <a:spcAft>
                <a:spcPts val="675"/>
              </a:spcAft>
              <a:buFont typeface="Wingdings" charset="2"/>
              <a:buChar char="ü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Bradley Hand" charset="0"/>
                <a:ea typeface="Bradley Hand" charset="0"/>
                <a:cs typeface="Bradley Hand" charset="0"/>
              </a:rPr>
              <a:t>сблизиться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Bradley Hand" charset="0"/>
                <a:ea typeface="Bradley Hand" charset="0"/>
                <a:cs typeface="Bradley Hand" charset="0"/>
              </a:rPr>
              <a:t>с родителями, добиться взаимопонимания.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Bradley Hand" charset="0"/>
              <a:ea typeface="Bradley Hand" charset="0"/>
              <a:cs typeface="Bradley Hand" charset="0"/>
            </a:endParaRPr>
          </a:p>
          <a:p>
            <a:pPr marL="285750" indent="-285750">
              <a:spcAft>
                <a:spcPts val="675"/>
              </a:spcAft>
              <a:buFont typeface="Wingdings" charset="2"/>
              <a:buChar char="ü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Bradley Hand" charset="0"/>
                <a:ea typeface="Bradley Hand" charset="0"/>
                <a:cs typeface="Bradley Hand" charset="0"/>
              </a:rPr>
              <a:t>Познакомить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Bradley Hand" charset="0"/>
                <a:ea typeface="Bradley Hand" charset="0"/>
                <a:cs typeface="Bradley Hand" charset="0"/>
              </a:rPr>
              <a:t>родителей не только с организацией педагогической работы с детьми, но, главное, показать воспитательные цели, традиции группы и детского сада с использованием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Bradley Hand" charset="0"/>
                <a:ea typeface="Bradley Hand" charset="0"/>
                <a:cs typeface="Bradley Hand" charset="0"/>
              </a:rPr>
              <a:t>различных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Bradley Hand" charset="0"/>
                <a:ea typeface="Bradley Hand" charset="0"/>
                <a:cs typeface="Bradley Hand" charset="0"/>
              </a:rPr>
              <a:t>форм работы с родителями</a:t>
            </a:r>
            <a:r>
              <a:rPr lang="ru-RU" dirty="0">
                <a:solidFill>
                  <a:srgbClr val="333333"/>
                </a:solidFill>
                <a:latin typeface="Times New Roman" charset="0"/>
                <a:ea typeface="Calibri" charset="0"/>
              </a:rPr>
              <a:t>.</a:t>
            </a:r>
            <a:endParaRPr lang="ru-RU" sz="1600" dirty="0">
              <a:effectLst/>
              <a:latin typeface="Times New Roman" charset="0"/>
              <a:ea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629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49" y="4835471"/>
            <a:ext cx="8214102" cy="643179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90414" y="2154265"/>
            <a:ext cx="80345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accent2"/>
                </a:solidFill>
                <a:latin typeface="Bradley Hand" charset="0"/>
                <a:ea typeface="Bradley Hand" charset="0"/>
                <a:cs typeface="Bradley Hand" charset="0"/>
              </a:rPr>
              <a:t>Спасибо всем за внимание</a:t>
            </a:r>
            <a:endParaRPr lang="ru-RU" sz="4800" dirty="0">
              <a:solidFill>
                <a:schemeClr val="accent2"/>
              </a:solidFill>
              <a:latin typeface="Bradley Hand" charset="0"/>
              <a:ea typeface="Bradley Hand" charset="0"/>
              <a:cs typeface="Bradley Ha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294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7628658"/>
              </p:ext>
            </p:extLst>
          </p:nvPr>
        </p:nvGraphicFramePr>
        <p:xfrm>
          <a:off x="1100381" y="292934"/>
          <a:ext cx="4169044" cy="64326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Документ" r:id="rId3" imgW="5943600" imgH="9169400" progId="Word.Document.12">
                  <p:embed/>
                </p:oleObj>
              </mc:Choice>
              <mc:Fallback>
                <p:oleObj name="Документ" r:id="rId3" imgW="5943600" imgH="9169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00381" y="292934"/>
                        <a:ext cx="4169044" cy="64326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470903" y="1022888"/>
            <a:ext cx="39520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2"/>
                </a:solidFill>
                <a:latin typeface="Bradley Hand" charset="0"/>
                <a:ea typeface="Bradley Hand" charset="0"/>
                <a:cs typeface="Bradley Hand" charset="0"/>
              </a:rPr>
              <a:t>В начале учебного </a:t>
            </a:r>
            <a:r>
              <a:rPr lang="ru-RU" sz="3200" dirty="0" smtClean="0">
                <a:solidFill>
                  <a:schemeClr val="accent2"/>
                </a:solidFill>
                <a:latin typeface="Bradley Hand" charset="0"/>
                <a:ea typeface="Bradley Hand" charset="0"/>
                <a:cs typeface="Bradley Hand" charset="0"/>
              </a:rPr>
              <a:t>года были </a:t>
            </a:r>
            <a:r>
              <a:rPr lang="ru-RU" sz="3200" dirty="0">
                <a:solidFill>
                  <a:schemeClr val="accent2"/>
                </a:solidFill>
                <a:latin typeface="Bradley Hand" charset="0"/>
                <a:ea typeface="Bradley Hand" charset="0"/>
                <a:cs typeface="Bradley Hand" charset="0"/>
              </a:rPr>
              <a:t>составлены перспективный и календарный планы </a:t>
            </a:r>
          </a:p>
        </p:txBody>
      </p:sp>
    </p:spTree>
    <p:extLst>
      <p:ext uri="{BB962C8B-B14F-4D97-AF65-F5344CB8AC3E}">
        <p14:creationId xmlns:p14="http://schemas.microsoft.com/office/powerpoint/2010/main" val="310690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53886" y="4453769"/>
            <a:ext cx="692774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rgbClr val="00B050"/>
              </a:solidFill>
              <a:latin typeface="Bradley Hand" charset="0"/>
              <a:ea typeface="Bradley Hand" charset="0"/>
              <a:cs typeface="Bradley Hand" charset="0"/>
            </a:endParaRPr>
          </a:p>
          <a:p>
            <a:pPr algn="ctr"/>
            <a:r>
              <a:rPr lang="ru-RU" sz="2800" dirty="0" smtClean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Благодаря </a:t>
            </a:r>
            <a:r>
              <a:rPr lang="ru-RU" sz="2800" dirty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возможностям интернета, оформление папок-передвижек стало интересным и увлекательным процессом</a:t>
            </a:r>
            <a:r>
              <a:rPr lang="ru-RU" sz="2800" dirty="0">
                <a:solidFill>
                  <a:srgbClr val="000000"/>
                </a:solidFill>
                <a:latin typeface="Times New Roman" charset="0"/>
                <a:ea typeface="Calibri" charset="0"/>
              </a:rPr>
              <a:t>. </a:t>
            </a:r>
            <a:endParaRPr lang="ru-RU" sz="2800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96" y="198844"/>
            <a:ext cx="7374931" cy="450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905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" y="342900"/>
            <a:ext cx="4318000" cy="323850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828" y="342900"/>
            <a:ext cx="4318000" cy="323850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488" y="3823430"/>
            <a:ext cx="5737069" cy="289668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6114" y="4212709"/>
            <a:ext cx="29318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/>
                </a:solidFill>
                <a:latin typeface="Bradley Hand" charset="0"/>
                <a:ea typeface="Bradley Hand" charset="0"/>
                <a:cs typeface="Bradley Hand" charset="0"/>
              </a:rPr>
              <a:t>Папки-передвижки на темы , касающиеся жизни родителей и детей.</a:t>
            </a:r>
            <a:endParaRPr lang="ru-RU" sz="2000" dirty="0">
              <a:solidFill>
                <a:schemeClr val="accent2"/>
              </a:solidFill>
              <a:latin typeface="Bradley Hand" charset="0"/>
              <a:ea typeface="Bradley Hand" charset="0"/>
              <a:cs typeface="Bradley Ha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65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24" y="3018294"/>
            <a:ext cx="4602661" cy="345199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873857" y="5042006"/>
            <a:ext cx="2779362" cy="161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680" algn="ctr">
              <a:spcAft>
                <a:spcPts val="0"/>
              </a:spcAft>
            </a:pPr>
            <a:r>
              <a:rPr lang="ru-RU" sz="2000" dirty="0" smtClean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Мастер </a:t>
            </a:r>
            <a:r>
              <a:rPr lang="ru-RU" sz="2000" dirty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класс для мам </a:t>
            </a:r>
            <a:r>
              <a:rPr lang="ru-RU" sz="2000" dirty="0" smtClean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 «Нетрадиционная техника рисования» </a:t>
            </a:r>
            <a:endParaRPr lang="ru-RU" sz="2000" dirty="0">
              <a:solidFill>
                <a:srgbClr val="00B050"/>
              </a:solidFill>
              <a:latin typeface="Bradley Hand" charset="0"/>
              <a:ea typeface="Bradley Hand" charset="0"/>
              <a:cs typeface="Bradley Hand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21" y="63400"/>
            <a:ext cx="5169018" cy="2741793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71536" y="665722"/>
            <a:ext cx="4818566" cy="361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03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02" y="154991"/>
            <a:ext cx="4606495" cy="3103349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80899" y="610227"/>
            <a:ext cx="4076000" cy="316552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53955" y="3559536"/>
            <a:ext cx="529009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680" algn="ctr"/>
            <a:r>
              <a:rPr lang="ru-RU" sz="2400" dirty="0" smtClean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мамы </a:t>
            </a:r>
            <a:r>
              <a:rPr lang="ru-RU" sz="2400" dirty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наших воспитанников  использовали разные методы </a:t>
            </a:r>
            <a:r>
              <a:rPr lang="ru-RU" sz="2400" dirty="0" smtClean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в своих работах для конкурсов, которые проходили </a:t>
            </a:r>
            <a:r>
              <a:rPr lang="ru-RU" sz="2400" dirty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в группе и </a:t>
            </a:r>
            <a:r>
              <a:rPr lang="ru-RU" sz="2400" dirty="0" err="1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доу</a:t>
            </a:r>
            <a:r>
              <a:rPr lang="ru-RU" sz="2400" dirty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.</a:t>
            </a:r>
          </a:p>
          <a:p>
            <a:pPr marL="360680" algn="ctr">
              <a:spcAft>
                <a:spcPts val="0"/>
              </a:spcAft>
            </a:pPr>
            <a:endParaRPr lang="ru-RU" sz="1600" dirty="0">
              <a:latin typeface="Calibri" charset="0"/>
              <a:ea typeface="Calibri" charset="0"/>
              <a:cs typeface="Times New Roman" charset="0"/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998" y="3559537"/>
            <a:ext cx="4137799" cy="329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591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10333" y="796078"/>
            <a:ext cx="5981540" cy="448615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27870" y="784171"/>
            <a:ext cx="5886284" cy="441471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602992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 smtClean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родители </a:t>
            </a:r>
            <a:r>
              <a:rPr lang="ru-RU" sz="2400" dirty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с интересом подошли к данной работе </a:t>
            </a:r>
            <a:r>
              <a:rPr lang="ru-RU" sz="2400" dirty="0" smtClean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закупили </a:t>
            </a:r>
            <a:r>
              <a:rPr lang="ru-RU" sz="2400" dirty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все необходимое и с ребятами занялись делом</a:t>
            </a:r>
            <a:r>
              <a:rPr lang="ru-RU" sz="2400" dirty="0">
                <a:solidFill>
                  <a:srgbClr val="000000"/>
                </a:solidFill>
                <a:latin typeface="Bradley Hand" charset="0"/>
                <a:ea typeface="Bradley Hand" charset="0"/>
                <a:cs typeface="Bradley Hand" charset="0"/>
              </a:rPr>
              <a:t>.</a:t>
            </a:r>
            <a:endParaRPr lang="ru-RU" sz="2400" dirty="0">
              <a:effectLst/>
              <a:latin typeface="Bradley Hand" charset="0"/>
              <a:ea typeface="Bradley Hand" charset="0"/>
              <a:cs typeface="Bradley Ha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935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067" y="127860"/>
            <a:ext cx="4510007" cy="3382506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2196">
            <a:off x="650041" y="3239146"/>
            <a:ext cx="4163876" cy="3122907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1410">
            <a:off x="7129220" y="531297"/>
            <a:ext cx="4381781" cy="3284732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01952">
            <a:off x="5796367" y="3692749"/>
            <a:ext cx="3644197" cy="273181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06368" y="541956"/>
            <a:ext cx="18658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Дома, совместно с ребенком изготовили аксессуары на «грядки»</a:t>
            </a:r>
            <a:endParaRPr lang="ru-RU" sz="2000" dirty="0">
              <a:solidFill>
                <a:srgbClr val="00B050"/>
              </a:solidFill>
              <a:latin typeface="Bradley Hand" charset="0"/>
              <a:ea typeface="Bradley Hand" charset="0"/>
              <a:cs typeface="Bradley Ha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676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52971" y="454640"/>
            <a:ext cx="64203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Родители </a:t>
            </a:r>
            <a:r>
              <a:rPr lang="ru-RU" sz="2400" dirty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обновили  уголок ПДД в </a:t>
            </a:r>
            <a:r>
              <a:rPr lang="ru-RU" sz="2400" dirty="0" smtClean="0">
                <a:solidFill>
                  <a:srgbClr val="00B050"/>
                </a:solidFill>
                <a:latin typeface="Bradley Hand" charset="0"/>
                <a:ea typeface="Bradley Hand" charset="0"/>
                <a:cs typeface="Bradley Hand" charset="0"/>
              </a:rPr>
              <a:t>группе</a:t>
            </a:r>
            <a:endParaRPr lang="ru-RU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57" y="1121188"/>
            <a:ext cx="8477573" cy="573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73333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239</TotalTime>
  <Words>207</Words>
  <Application>Microsoft Macintosh PowerPoint</Application>
  <PresentationFormat>Широкоэкранный</PresentationFormat>
  <Paragraphs>21</Paragraphs>
  <Slides>16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Bradley Hand</vt:lpstr>
      <vt:lpstr>Calibri</vt:lpstr>
      <vt:lpstr>Times New Roman</vt:lpstr>
      <vt:lpstr>Trebuchet MS</vt:lpstr>
      <vt:lpstr>Wingdings</vt:lpstr>
      <vt:lpstr>Wingdings 3</vt:lpstr>
      <vt:lpstr>Arial</vt:lpstr>
      <vt:lpstr>Аспект</vt:lpstr>
      <vt:lpstr>Документ</vt:lpstr>
      <vt:lpstr>Взаимодействие родителей в подготовительной к школе группе № 7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Взаимодействие родителей в подготовительной к школе группе № 7</dc:title>
  <dc:creator>Microsoft Office User</dc:creator>
  <cp:lastModifiedBy>Microsoft Office User</cp:lastModifiedBy>
  <cp:revision>26</cp:revision>
  <dcterms:created xsi:type="dcterms:W3CDTF">2019-05-26T12:30:17Z</dcterms:created>
  <dcterms:modified xsi:type="dcterms:W3CDTF">2019-05-28T07:04:52Z</dcterms:modified>
</cp:coreProperties>
</file>